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Proxima Nova"/>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ProximaNova-regular.fntdata"/><Relationship Id="rId21" Type="http://schemas.openxmlformats.org/officeDocument/2006/relationships/slide" Target="slides/slide17.xml"/><Relationship Id="rId24" Type="http://schemas.openxmlformats.org/officeDocument/2006/relationships/font" Target="fonts/ProximaNova-italic.fntdata"/><Relationship Id="rId23" Type="http://schemas.openxmlformats.org/officeDocument/2006/relationships/font" Target="fonts/ProximaNova-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ProximaNova-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2" name="Shape 12"/>
          <p:cNvSpPr txBox="1"/>
          <p:nvPr>
            <p:ph idx="1" type="subTitle"/>
          </p:nvPr>
        </p:nvSpPr>
        <p:spPr>
          <a:xfrm>
            <a:off x="510450" y="3182312"/>
            <a:ext cx="8123100" cy="629999"/>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p:txBody>
      </p:sp>
      <p:sp>
        <p:nvSpPr>
          <p:cNvPr id="13" name="Shape 1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da">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991475"/>
            <a:ext cx="8520599" cy="1917899"/>
          </a:xfrm>
          <a:prstGeom prst="rect">
            <a:avLst/>
          </a:prstGeom>
        </p:spPr>
        <p:txBody>
          <a:bodyPr anchorCtr="0" anchor="ctr" bIns="91425" lIns="91425" rIns="91425"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071300"/>
            <a:ext cx="8520599" cy="901799"/>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da"/>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da"/>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17" name="Shape 1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da">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da"/>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da"/>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da"/>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da"/>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7" name="Shape 3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da"/>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199" cy="1509599"/>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769000"/>
            <a:ext cx="4045199"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da">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799"/>
          </a:xfrm>
          <a:prstGeom prst="rect">
            <a:avLst/>
          </a:prstGeom>
        </p:spPr>
        <p:txBody>
          <a:bodyPr anchorCtr="0" anchor="ctr" bIns="91425" lIns="91425" rIns="91425" tIns="91425"/>
          <a:lstStyle>
            <a:lvl1pPr lvl="0">
              <a:lnSpc>
                <a:spcPct val="100000"/>
              </a:lnSpc>
              <a:spcBef>
                <a:spcPts val="0"/>
              </a:spcBef>
              <a:spcAft>
                <a:spcPts val="0"/>
              </a:spcAft>
              <a:buSzPct val="100000"/>
              <a:buNone/>
              <a:defRPr sz="2100"/>
            </a:lvl1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da"/>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da"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5.jpg"/><Relationship Id="rId4" Type="http://schemas.openxmlformats.org/officeDocument/2006/relationships/image" Target="../media/image03.jpg"/><Relationship Id="rId5" Type="http://schemas.openxmlformats.org/officeDocument/2006/relationships/image" Target="../media/image0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510450" y="1257300"/>
            <a:ext cx="8123100" cy="1588500"/>
          </a:xfrm>
          <a:prstGeom prst="rect">
            <a:avLst/>
          </a:prstGeom>
        </p:spPr>
        <p:txBody>
          <a:bodyPr anchorCtr="0" anchor="b" bIns="91425" lIns="91425" rIns="91425" tIns="91425">
            <a:noAutofit/>
          </a:bodyPr>
          <a:lstStyle/>
          <a:p>
            <a:pPr lvl="0">
              <a:spcBef>
                <a:spcPts val="0"/>
              </a:spcBef>
              <a:buNone/>
            </a:pPr>
            <a:r>
              <a:rPr lang="da"/>
              <a:t>Matematiske kompetencer</a:t>
            </a:r>
          </a:p>
        </p:txBody>
      </p:sp>
      <p:sp>
        <p:nvSpPr>
          <p:cNvPr id="60" name="Shape 60"/>
          <p:cNvSpPr txBox="1"/>
          <p:nvPr>
            <p:ph idx="1" type="subTitle"/>
          </p:nvPr>
        </p:nvSpPr>
        <p:spPr>
          <a:xfrm>
            <a:off x="510450" y="3182312"/>
            <a:ext cx="8123100" cy="629999"/>
          </a:xfrm>
          <a:prstGeom prst="rect">
            <a:avLst/>
          </a:prstGeom>
        </p:spPr>
        <p:txBody>
          <a:bodyPr anchorCtr="0" anchor="t" bIns="91425" lIns="91425" rIns="91425" tIns="91425">
            <a:noAutofit/>
          </a:bodyPr>
          <a:lstStyle/>
          <a:p>
            <a:pPr lvl="0">
              <a:spcBef>
                <a:spcPts val="0"/>
              </a:spcBef>
              <a:buNone/>
            </a:pPr>
            <a:r>
              <a:rPr lang="da"/>
              <a:t>Kompetencebegrebet i overbygningen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da"/>
              <a:t> </a:t>
            </a:r>
          </a:p>
        </p:txBody>
      </p:sp>
      <p:sp>
        <p:nvSpPr>
          <p:cNvPr id="119" name="Shape 119"/>
          <p:cNvSpPr txBox="1"/>
          <p:nvPr>
            <p:ph idx="1" type="body"/>
          </p:nvPr>
        </p:nvSpPr>
        <p:spPr>
          <a:xfrm>
            <a:off x="311700" y="153675"/>
            <a:ext cx="8520599" cy="4415099"/>
          </a:xfrm>
          <a:prstGeom prst="rect">
            <a:avLst/>
          </a:prstGeom>
        </p:spPr>
        <p:txBody>
          <a:bodyPr anchorCtr="0" anchor="t" bIns="91425" lIns="91425" rIns="91425" tIns="91425">
            <a:noAutofit/>
          </a:bodyPr>
          <a:lstStyle/>
          <a:p>
            <a:pPr lvl="0" rtl="0" algn="ctr">
              <a:spcBef>
                <a:spcPts val="0"/>
              </a:spcBef>
              <a:buNone/>
            </a:pPr>
            <a:r>
              <a:rPr b="1" lang="da" sz="1000"/>
              <a:t>Modellering</a:t>
            </a:r>
          </a:p>
          <a:p>
            <a:pPr lvl="0" rtl="0">
              <a:spcBef>
                <a:spcPts val="0"/>
              </a:spcBef>
              <a:buNone/>
            </a:pPr>
            <a:r>
              <a:rPr lang="da" sz="1000"/>
              <a:t>Vedrører dels processer, hvor matematik anvendes til behandling af situationer og problemstillinger udenfor matematikken, dels analyse og vurdering af matematiske modeller, som beskriver forhold i virkeligheden.</a:t>
            </a:r>
          </a:p>
          <a:p>
            <a:pPr lvl="0" rtl="0">
              <a:spcBef>
                <a:spcPts val="0"/>
              </a:spcBef>
              <a:buNone/>
            </a:pPr>
            <a:r>
              <a:rPr lang="da" sz="1000"/>
              <a:t>I 3. trinforløb skal der i undervisningen både lægges vægt på, at eleverne bliver i stand til at gennemføre modelleringsprocesser, og at de kan vurdere matematiske modeller.</a:t>
            </a:r>
          </a:p>
          <a:p>
            <a:pPr lvl="0" rtl="0">
              <a:spcBef>
                <a:spcPts val="0"/>
              </a:spcBef>
              <a:buNone/>
            </a:pPr>
            <a:r>
              <a:rPr lang="da" sz="1000"/>
              <a:t>Elevernes modelleringsprocesser skal i dette trinforløb omfatte </a:t>
            </a:r>
            <a:r>
              <a:rPr b="1" lang="da" sz="1000"/>
              <a:t>strukturering og afgrænsning</a:t>
            </a:r>
            <a:r>
              <a:rPr lang="da" sz="1000"/>
              <a:t> af den del af omverdenen, de skal modellere, </a:t>
            </a:r>
            <a:r>
              <a:rPr b="1" lang="da" sz="1000"/>
              <a:t>opstilling </a:t>
            </a:r>
            <a:r>
              <a:rPr lang="da" sz="1000"/>
              <a:t>af en problemstilling, </a:t>
            </a:r>
            <a:r>
              <a:rPr b="1" lang="da" sz="1000"/>
              <a:t>oversættelse</a:t>
            </a:r>
            <a:r>
              <a:rPr lang="da" sz="1000"/>
              <a:t> af problemstillingen til en matematisk model, matematisk </a:t>
            </a:r>
            <a:r>
              <a:rPr b="1" lang="da" sz="1000"/>
              <a:t>behandling</a:t>
            </a:r>
            <a:r>
              <a:rPr lang="da" sz="1000"/>
              <a:t> af modellen, </a:t>
            </a:r>
            <a:r>
              <a:rPr b="1" lang="da" sz="1000"/>
              <a:t>tolkning </a:t>
            </a:r>
            <a:r>
              <a:rPr lang="da" sz="1000"/>
              <a:t>af den matematiske model i forhold til den oprindelige problemstilling og kritisk </a:t>
            </a:r>
            <a:r>
              <a:rPr b="1" lang="da" sz="1000"/>
              <a:t>analyse </a:t>
            </a:r>
            <a:r>
              <a:rPr lang="da" sz="1000"/>
              <a:t>af modellen.</a:t>
            </a:r>
          </a:p>
          <a:p>
            <a:pPr lvl="0" rtl="0">
              <a:spcBef>
                <a:spcPts val="0"/>
              </a:spcBef>
              <a:buNone/>
            </a:pPr>
            <a:r>
              <a:rPr lang="da" sz="1000"/>
              <a:t>Elevernes vurdering af matematiske modeller skal omfatte afkodning, tolkning og kritisk analyse af modellen eller elementer i modellen i forhold til den del af omverdenen, som er modelleret.</a:t>
            </a:r>
          </a:p>
          <a:p>
            <a:pPr lvl="0" rtl="0">
              <a:spcBef>
                <a:spcPts val="0"/>
              </a:spcBef>
              <a:buNone/>
            </a:pPr>
            <a:r>
              <a:rPr lang="da" sz="1000"/>
              <a:t>I arbejdet med modellering skal eleverne kunne inddrage digital simulering, når det er muligt og hensigtsmæssigt. Det kan fx være i forbindelse med analyse af usikkerheden i en stikprøveundersøgelse eller i forbindelse med analyse af en vækstmodel ved hjælp af regneark.</a:t>
            </a:r>
          </a:p>
          <a:p>
            <a:pPr lvl="0" rtl="0">
              <a:spcBef>
                <a:spcPts val="0"/>
              </a:spcBef>
              <a:buNone/>
            </a:pPr>
            <a:r>
              <a:rPr lang="da" sz="1000"/>
              <a:t>Undervisningen i modellering vedrører på de ældste klassetrin både hverdagen, naturen og samfundet og skal samlet set inddrage de tre stofområder alsidigt, sådan at eleverne både kan vurdere matematiske modeller og gennemføre modelleringsprocesser, der kræver færdigheder og viden vedrørende tal og algebra, geometri og måling samt statistik og sandsynlighed.</a:t>
            </a:r>
          </a:p>
          <a:p>
            <a:pPr lvl="0">
              <a:spcBef>
                <a:spcPts val="0"/>
              </a:spcBef>
              <a:buNone/>
            </a:pPr>
            <a:r>
              <a:t/>
            </a:r>
            <a:endParaRPr sz="1000"/>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da"/>
              <a:t> </a:t>
            </a:r>
          </a:p>
        </p:txBody>
      </p:sp>
      <p:sp>
        <p:nvSpPr>
          <p:cNvPr id="125" name="Shape 125"/>
          <p:cNvSpPr txBox="1"/>
          <p:nvPr>
            <p:ph idx="1" type="body"/>
          </p:nvPr>
        </p:nvSpPr>
        <p:spPr>
          <a:xfrm>
            <a:off x="311700" y="135600"/>
            <a:ext cx="8520599" cy="4433400"/>
          </a:xfrm>
          <a:prstGeom prst="rect">
            <a:avLst/>
          </a:prstGeom>
        </p:spPr>
        <p:txBody>
          <a:bodyPr anchorCtr="0" anchor="t" bIns="91425" lIns="91425" rIns="91425" tIns="91425">
            <a:noAutofit/>
          </a:bodyPr>
          <a:lstStyle/>
          <a:p>
            <a:pPr lvl="0" rtl="0" algn="ctr">
              <a:spcBef>
                <a:spcPts val="0"/>
              </a:spcBef>
              <a:buNone/>
            </a:pPr>
            <a:r>
              <a:rPr b="1" lang="da" sz="1000"/>
              <a:t>Ræsonnement og tankegang</a:t>
            </a:r>
          </a:p>
          <a:p>
            <a:pPr lvl="0" rtl="0">
              <a:spcBef>
                <a:spcPts val="0"/>
              </a:spcBef>
              <a:buNone/>
            </a:pPr>
            <a:r>
              <a:rPr lang="da" sz="1000"/>
              <a:t>Vedrører matematisk argumentation og karakteristika ved matematisk tankegang.</a:t>
            </a:r>
          </a:p>
          <a:p>
            <a:pPr lvl="0" rtl="0">
              <a:spcBef>
                <a:spcPts val="0"/>
              </a:spcBef>
              <a:buNone/>
            </a:pPr>
            <a:r>
              <a:rPr lang="da" sz="1000"/>
              <a:t>I 3. trinforløb skal undervisningen lægge vægt på, at eleverne bliver i stand til at udvikle matematiske ræsonnementer. Der fokuseres fortsat også på elevernes færdigheder i at stille spørgsmål og give svar, som er karakteristiske for matematik.</a:t>
            </a:r>
          </a:p>
          <a:p>
            <a:pPr lvl="0" rtl="0">
              <a:spcBef>
                <a:spcPts val="0"/>
              </a:spcBef>
              <a:buNone/>
            </a:pPr>
            <a:r>
              <a:rPr lang="da" sz="1000"/>
              <a:t>I deres arbejde med matematiske undersøgelser skal eleverne arbejde videre med at inddrage ræsonnementer til at </a:t>
            </a:r>
            <a:r>
              <a:rPr b="1" lang="da" sz="1000"/>
              <a:t>udvikle og vurdere hypoteser</a:t>
            </a:r>
            <a:r>
              <a:rPr lang="da" sz="1000"/>
              <a:t>. Ræsonnementerne skal i stigende grad bygge på de definitioner og sætninger, eleverne allerede har lært, og eleverne skal efterhånden kunne skelne bevidst mellem hypoteser, definitioner og sætninger.</a:t>
            </a:r>
          </a:p>
          <a:p>
            <a:pPr lvl="0" rtl="0">
              <a:spcBef>
                <a:spcPts val="0"/>
              </a:spcBef>
              <a:buNone/>
            </a:pPr>
            <a:r>
              <a:rPr lang="da" sz="1000"/>
              <a:t>Eleverne skal også udvikle færdigheder i at analysere rækkevidden og begrænsningen af de opdagelser og resultater, de når frem til, så at de kan skelne mellem enkelttilfælde og resultater, der gælder generelt. Denne udvikling skal bl.a. basere sig på de </a:t>
            </a:r>
            <a:r>
              <a:rPr b="1" lang="da" sz="1000"/>
              <a:t>opdagelser</a:t>
            </a:r>
            <a:r>
              <a:rPr lang="da" sz="1000"/>
              <a:t>, eleverne når frem til igennem </a:t>
            </a:r>
            <a:r>
              <a:rPr b="1" lang="da" sz="1000"/>
              <a:t>matematiske undersøgelser.</a:t>
            </a:r>
          </a:p>
          <a:p>
            <a:pPr lvl="0" rtl="0">
              <a:spcBef>
                <a:spcPts val="0"/>
              </a:spcBef>
              <a:buNone/>
            </a:pPr>
            <a:r>
              <a:rPr lang="da" sz="1000"/>
              <a:t>Mod afslutningen af trinforløbet indgår eksemplariske eksempler på enkle beviser i undervisningen. Eleverne arbejder desuden med at udvikle og vurdere ræsonnementer, der be- eller afkræfter påstande og hypoteser, som læreren bringer ind i undervisningen, eller som opstår blandt eleverne i forbindelse med </a:t>
            </a:r>
            <a:r>
              <a:rPr b="1" lang="da" sz="1000"/>
              <a:t>undersøgende arbejde.</a:t>
            </a:r>
            <a:r>
              <a:rPr lang="da" sz="1000"/>
              <a:t> I udviklingen og vurderingen af ræsonnementer skal eleverne, når det er hensigtsmæssigt, kunne inddrage digitale værktøjer som redskab til bl.a. tegninger, beregninger og målinger.</a:t>
            </a:r>
          </a:p>
          <a:p>
            <a:pPr lvl="0">
              <a:spcBef>
                <a:spcPts val="0"/>
              </a:spcBef>
              <a:buNone/>
            </a:pPr>
            <a:r>
              <a:t/>
            </a:r>
            <a:endParaRPr sz="1000"/>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237100"/>
            <a:ext cx="8520599" cy="572699"/>
          </a:xfrm>
          <a:prstGeom prst="rect">
            <a:avLst/>
          </a:prstGeom>
        </p:spPr>
        <p:txBody>
          <a:bodyPr anchorCtr="0" anchor="t" bIns="91425" lIns="91425" rIns="91425" tIns="91425">
            <a:noAutofit/>
          </a:bodyPr>
          <a:lstStyle/>
          <a:p>
            <a:pPr lvl="0" algn="ctr">
              <a:spcBef>
                <a:spcPts val="0"/>
              </a:spcBef>
              <a:buNone/>
            </a:pPr>
            <a:r>
              <a:rPr lang="da"/>
              <a:t>Forsimplet eksempel</a:t>
            </a:r>
          </a:p>
        </p:txBody>
      </p:sp>
      <p:sp>
        <p:nvSpPr>
          <p:cNvPr id="131" name="Shape 131"/>
          <p:cNvSpPr txBox="1"/>
          <p:nvPr>
            <p:ph idx="1" type="body"/>
          </p:nvPr>
        </p:nvSpPr>
        <p:spPr>
          <a:xfrm>
            <a:off x="311700" y="809800"/>
            <a:ext cx="8520599" cy="3953999"/>
          </a:xfrm>
          <a:prstGeom prst="rect">
            <a:avLst/>
          </a:prstGeom>
        </p:spPr>
        <p:txBody>
          <a:bodyPr anchorCtr="0" anchor="t" bIns="91425" lIns="91425" rIns="91425" tIns="91425">
            <a:noAutofit/>
          </a:bodyPr>
          <a:lstStyle/>
          <a:p>
            <a:pPr lvl="0" rtl="0">
              <a:spcBef>
                <a:spcPts val="0"/>
              </a:spcBef>
              <a:buNone/>
            </a:pPr>
            <a:r>
              <a:rPr lang="da" sz="1400"/>
              <a:t>Bo bor på Kalundborgvej 17 i Holbæk, han skal af og til besøge sin tante i Regstrup.</a:t>
            </a:r>
          </a:p>
          <a:p>
            <a:pPr lvl="0" rtl="0">
              <a:spcBef>
                <a:spcPts val="0"/>
              </a:spcBef>
              <a:buNone/>
            </a:pPr>
            <a:r>
              <a:rPr lang="da" sz="1400"/>
              <a:t>Bo gider ikke cykle, hvordan kommer Bo billigst frem?</a:t>
            </a:r>
          </a:p>
          <a:p>
            <a:pPr lvl="0" rtl="0">
              <a:spcBef>
                <a:spcPts val="0"/>
              </a:spcBef>
              <a:buNone/>
            </a:pPr>
            <a:r>
              <a:t/>
            </a:r>
            <a:endParaRPr sz="1400"/>
          </a:p>
          <a:p>
            <a:pPr lvl="0" rtl="0">
              <a:spcBef>
                <a:spcPts val="0"/>
              </a:spcBef>
              <a:buNone/>
            </a:pPr>
            <a:r>
              <a:t/>
            </a:r>
            <a:endParaRPr sz="1400"/>
          </a:p>
          <a:p>
            <a:pPr lvl="0" rtl="0">
              <a:spcBef>
                <a:spcPts val="0"/>
              </a:spcBef>
              <a:buNone/>
            </a:pPr>
            <a:r>
              <a:rPr lang="da" sz="1400"/>
              <a:t>Hvad siger eleverne til det?</a:t>
            </a:r>
          </a:p>
          <a:p>
            <a:pPr lvl="0" rtl="0">
              <a:spcBef>
                <a:spcPts val="0"/>
              </a:spcBef>
              <a:buNone/>
            </a:pPr>
            <a:r>
              <a:t/>
            </a:r>
            <a:endParaRPr sz="1400"/>
          </a:p>
          <a:p>
            <a:pPr lvl="0" rtl="0">
              <a:spcBef>
                <a:spcPts val="0"/>
              </a:spcBef>
              <a:buNone/>
            </a:pPr>
            <a:r>
              <a:t/>
            </a:r>
            <a:endParaRPr sz="1400"/>
          </a:p>
          <a:p>
            <a:pPr lvl="0">
              <a:spcBef>
                <a:spcPts val="0"/>
              </a:spcBef>
              <a:buNone/>
            </a:pPr>
            <a:r>
              <a:t/>
            </a:r>
            <a:endParaRPr sz="1400"/>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311700" y="255200"/>
            <a:ext cx="8520599" cy="572699"/>
          </a:xfrm>
          <a:prstGeom prst="rect">
            <a:avLst/>
          </a:prstGeom>
        </p:spPr>
        <p:txBody>
          <a:bodyPr anchorCtr="0" anchor="t" bIns="91425" lIns="91425" rIns="91425" tIns="91425">
            <a:noAutofit/>
          </a:bodyPr>
          <a:lstStyle/>
          <a:p>
            <a:pPr lvl="0" algn="ctr">
              <a:spcBef>
                <a:spcPts val="0"/>
              </a:spcBef>
              <a:buNone/>
            </a:pPr>
            <a:r>
              <a:rPr lang="da"/>
              <a:t>Forsimplet eksempel -fortsat</a:t>
            </a:r>
          </a:p>
        </p:txBody>
      </p:sp>
      <p:sp>
        <p:nvSpPr>
          <p:cNvPr id="137" name="Shape 137"/>
          <p:cNvSpPr txBox="1"/>
          <p:nvPr>
            <p:ph idx="1" type="body"/>
          </p:nvPr>
        </p:nvSpPr>
        <p:spPr>
          <a:xfrm>
            <a:off x="311700" y="980725"/>
            <a:ext cx="8520599" cy="3963900"/>
          </a:xfrm>
          <a:prstGeom prst="rect">
            <a:avLst/>
          </a:prstGeom>
        </p:spPr>
        <p:txBody>
          <a:bodyPr anchorCtr="0" anchor="t" bIns="91425" lIns="91425" rIns="91425" tIns="91425">
            <a:noAutofit/>
          </a:bodyPr>
          <a:lstStyle/>
          <a:p>
            <a:pPr lvl="0" rtl="0">
              <a:spcBef>
                <a:spcPts val="0"/>
              </a:spcBef>
              <a:buNone/>
            </a:pPr>
            <a:r>
              <a:rPr lang="da" sz="1200"/>
              <a:t>Typiske reaktioner: </a:t>
            </a:r>
          </a:p>
          <a:p>
            <a:pPr indent="-228600" lvl="0" marL="457200" rtl="0">
              <a:spcBef>
                <a:spcPts val="0"/>
              </a:spcBef>
            </a:pPr>
            <a:r>
              <a:rPr b="1" lang="da"/>
              <a:t>Det ved jeg ikke! </a:t>
            </a:r>
          </a:p>
          <a:p>
            <a:pPr indent="-228600" lvl="0" marL="457200" rtl="0">
              <a:spcBef>
                <a:spcPts val="0"/>
              </a:spcBef>
            </a:pPr>
            <a:r>
              <a:rPr b="1" lang="da"/>
              <a:t>Hvordan skulle jeg vide det? </a:t>
            </a:r>
          </a:p>
          <a:p>
            <a:pPr indent="-228600" lvl="0" marL="457200" rtl="0">
              <a:spcBef>
                <a:spcPts val="0"/>
              </a:spcBef>
            </a:pPr>
            <a:r>
              <a:rPr b="1" lang="da"/>
              <a:t>Hvordan skal jeg finde ud af det? </a:t>
            </a:r>
          </a:p>
          <a:p>
            <a:pPr indent="-228600" lvl="0" marL="457200" rtl="0">
              <a:spcBef>
                <a:spcPts val="0"/>
              </a:spcBef>
            </a:pPr>
            <a:r>
              <a:rPr b="1" lang="da"/>
              <a:t>Hvad skal jeg? </a:t>
            </a:r>
          </a:p>
          <a:p>
            <a:pPr indent="-228600" lvl="0" marL="457200" rtl="0">
              <a:spcBef>
                <a:spcPts val="0"/>
              </a:spcBef>
            </a:pPr>
            <a:r>
              <a:rPr b="1" lang="da"/>
              <a:t>Du skal fortælle hvordan jeg skal gøre du er jo læreren.</a:t>
            </a:r>
          </a:p>
          <a:p>
            <a:pPr lvl="0">
              <a:spcBef>
                <a:spcPts val="0"/>
              </a:spcBef>
              <a:buNone/>
            </a:pPr>
            <a:r>
              <a:t/>
            </a:r>
            <a:endParaRPr sz="1200"/>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445025"/>
            <a:ext cx="8520599" cy="572699"/>
          </a:xfrm>
          <a:prstGeom prst="rect">
            <a:avLst/>
          </a:prstGeom>
        </p:spPr>
        <p:txBody>
          <a:bodyPr anchorCtr="0" anchor="t" bIns="91425" lIns="91425" rIns="91425" tIns="91425">
            <a:noAutofit/>
          </a:bodyPr>
          <a:lstStyle/>
          <a:p>
            <a:pPr lvl="0" algn="ctr">
              <a:spcBef>
                <a:spcPts val="0"/>
              </a:spcBef>
              <a:buNone/>
            </a:pPr>
            <a:r>
              <a:rPr lang="da"/>
              <a:t>Forsimplet eksempel -fortsat 2</a:t>
            </a:r>
          </a:p>
        </p:txBody>
      </p:sp>
      <p:sp>
        <p:nvSpPr>
          <p:cNvPr id="143" name="Shape 143"/>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da" sz="1200">
                <a:highlight>
                  <a:srgbClr val="FFFFFF"/>
                </a:highlight>
              </a:rPr>
              <a:t>Besvarelse af dette spørgsmål kan finde sted ved at opsøge priser på diverse</a:t>
            </a:r>
          </a:p>
          <a:p>
            <a:pPr lvl="0" rtl="0">
              <a:spcBef>
                <a:spcPts val="0"/>
              </a:spcBef>
              <a:buNone/>
            </a:pPr>
            <a:r>
              <a:rPr lang="da" sz="1200">
                <a:highlight>
                  <a:srgbClr val="FFFFFF"/>
                </a:highlight>
              </a:rPr>
              <a:t>klippekort og enkeltbillletter af samme type som klippekortets, dernæst at</a:t>
            </a:r>
          </a:p>
          <a:p>
            <a:pPr lvl="0" rtl="0">
              <a:spcBef>
                <a:spcPts val="0"/>
              </a:spcBef>
              <a:buNone/>
            </a:pPr>
            <a:r>
              <a:rPr lang="da" sz="1200">
                <a:highlight>
                  <a:srgbClr val="FFFFFF"/>
                </a:highlight>
              </a:rPr>
              <a:t>opstille, gennemføre og kontrollere den relevante udregning, og tage stilling</a:t>
            </a:r>
          </a:p>
          <a:p>
            <a:pPr lvl="0" rtl="0">
              <a:spcBef>
                <a:spcPts val="0"/>
              </a:spcBef>
              <a:buNone/>
            </a:pPr>
            <a:r>
              <a:rPr lang="da" sz="1200">
                <a:highlight>
                  <a:srgbClr val="FFFFFF"/>
                </a:highlight>
              </a:rPr>
              <a:t>til resultatet, fx ved at sige “Man sparer kun </a:t>
            </a:r>
            <a:r>
              <a:rPr i="1" lang="da" sz="1200">
                <a:highlight>
                  <a:srgbClr val="FFFFFF"/>
                </a:highlight>
              </a:rPr>
              <a:t>x </a:t>
            </a:r>
            <a:r>
              <a:rPr lang="da" sz="1200">
                <a:highlight>
                  <a:srgbClr val="FFFFFF"/>
                </a:highlight>
              </a:rPr>
              <a:t>kroner ved at købe et kort,</a:t>
            </a:r>
          </a:p>
          <a:p>
            <a:pPr lvl="0" rtl="0">
              <a:spcBef>
                <a:spcPts val="0"/>
              </a:spcBef>
              <a:buNone/>
            </a:pPr>
            <a:r>
              <a:rPr lang="da" sz="1200">
                <a:highlight>
                  <a:srgbClr val="FFFFFF"/>
                </a:highlight>
              </a:rPr>
              <a:t>og da jeg ikke så tit kører i bus, er det dumt at betale så mange penge på én</a:t>
            </a:r>
          </a:p>
          <a:p>
            <a:pPr lvl="0" rtl="0">
              <a:spcBef>
                <a:spcPts val="0"/>
              </a:spcBef>
              <a:buNone/>
            </a:pPr>
            <a:r>
              <a:rPr lang="da" sz="1200">
                <a:highlight>
                  <a:srgbClr val="FFFFFF"/>
                </a:highlight>
              </a:rPr>
              <a:t>gang”, eller “Man sparer </a:t>
            </a:r>
            <a:r>
              <a:rPr i="1" lang="da" sz="1200">
                <a:highlight>
                  <a:srgbClr val="FFFFFF"/>
                </a:highlight>
              </a:rPr>
              <a:t>x </a:t>
            </a:r>
            <a:r>
              <a:rPr lang="da" sz="1200">
                <a:highlight>
                  <a:srgbClr val="FFFFFF"/>
                </a:highlight>
              </a:rPr>
              <a:t>kroner, og da jeg kører meget i bus, synes jeg det</a:t>
            </a:r>
          </a:p>
          <a:p>
            <a:pPr lvl="0" rtl="0">
              <a:spcBef>
                <a:spcPts val="0"/>
              </a:spcBef>
              <a:buNone/>
            </a:pPr>
            <a:r>
              <a:rPr lang="da" sz="1200">
                <a:highlight>
                  <a:srgbClr val="FFFFFF"/>
                </a:highlight>
              </a:rPr>
              <a:t>er smart at spare de penge.”</a:t>
            </a:r>
          </a:p>
          <a:p>
            <a:pPr lvl="0" rtl="0">
              <a:spcBef>
                <a:spcPts val="0"/>
              </a:spcBef>
              <a:buNone/>
            </a:pPr>
            <a:r>
              <a:rPr lang="da" sz="1200"/>
              <a:t>-Her benytter eleverne deres modeleringskompetencer og til dels deres resonnementskompetence</a:t>
            </a:r>
          </a:p>
          <a:p>
            <a:pPr lvl="0">
              <a:spcBef>
                <a:spcPts val="0"/>
              </a:spcBef>
              <a:buNone/>
            </a:pPr>
            <a:r>
              <a:t/>
            </a: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445025"/>
            <a:ext cx="8520599" cy="572699"/>
          </a:xfrm>
          <a:prstGeom prst="rect">
            <a:avLst/>
          </a:prstGeom>
        </p:spPr>
        <p:txBody>
          <a:bodyPr anchorCtr="0" anchor="t" bIns="91425" lIns="91425" rIns="91425" tIns="91425">
            <a:noAutofit/>
          </a:bodyPr>
          <a:lstStyle/>
          <a:p>
            <a:pPr lvl="0" algn="ctr">
              <a:spcBef>
                <a:spcPts val="0"/>
              </a:spcBef>
              <a:buNone/>
            </a:pPr>
            <a:r>
              <a:rPr lang="da"/>
              <a:t>2. eksempel</a:t>
            </a:r>
          </a:p>
        </p:txBody>
      </p:sp>
      <p:sp>
        <p:nvSpPr>
          <p:cNvPr id="149" name="Shape 149"/>
          <p:cNvSpPr txBox="1"/>
          <p:nvPr>
            <p:ph idx="1" type="body"/>
          </p:nvPr>
        </p:nvSpPr>
        <p:spPr>
          <a:xfrm>
            <a:off x="266500" y="1116325"/>
            <a:ext cx="8520599" cy="3416400"/>
          </a:xfrm>
          <a:prstGeom prst="rect">
            <a:avLst/>
          </a:prstGeom>
        </p:spPr>
        <p:txBody>
          <a:bodyPr anchorCtr="0" anchor="t" bIns="91425" lIns="91425" rIns="91425" tIns="91425">
            <a:noAutofit/>
          </a:bodyPr>
          <a:lstStyle/>
          <a:p>
            <a:pPr lvl="0" rtl="0">
              <a:spcBef>
                <a:spcPts val="0"/>
              </a:spcBef>
              <a:buNone/>
            </a:pPr>
            <a:r>
              <a:rPr lang="da" sz="1200">
                <a:solidFill>
                  <a:srgbClr val="000000"/>
                </a:solidFill>
                <a:highlight>
                  <a:srgbClr val="FFFFFF"/>
                </a:highlight>
              </a:rPr>
              <a:t>Hvor mange vindmøller skal der bygges i Danmark? for at Danmark er selvforsynende med vedvarende energi?</a:t>
            </a:r>
          </a:p>
          <a:p>
            <a:pPr lvl="0" rtl="0">
              <a:spcBef>
                <a:spcPts val="0"/>
              </a:spcBef>
              <a:buNone/>
            </a:pPr>
            <a:r>
              <a:t/>
            </a:r>
            <a:endParaRPr sz="1200">
              <a:solidFill>
                <a:srgbClr val="000000"/>
              </a:solidFill>
              <a:highlight>
                <a:srgbClr val="FFFFFF"/>
              </a:highlight>
            </a:endParaRPr>
          </a:p>
          <a:p>
            <a:pPr lvl="0" rtl="0">
              <a:spcBef>
                <a:spcPts val="0"/>
              </a:spcBef>
              <a:buNone/>
            </a:pPr>
            <a:r>
              <a:t/>
            </a:r>
            <a:endParaRPr sz="1200">
              <a:solidFill>
                <a:srgbClr val="000000"/>
              </a:solidFill>
              <a:highlight>
                <a:srgbClr val="FFFFFF"/>
              </a:highlight>
            </a:endParaRPr>
          </a:p>
          <a:p>
            <a:pPr lvl="0" rtl="0">
              <a:spcBef>
                <a:spcPts val="0"/>
              </a:spcBef>
              <a:buNone/>
            </a:pPr>
            <a:r>
              <a:t/>
            </a:r>
            <a:endParaRPr sz="1200">
              <a:solidFill>
                <a:srgbClr val="000000"/>
              </a:solidFill>
              <a:highlight>
                <a:srgbClr val="FFFFFF"/>
              </a:highlight>
            </a:endParaRPr>
          </a:p>
          <a:p>
            <a:pPr lvl="0">
              <a:spcBef>
                <a:spcPts val="0"/>
              </a:spcBef>
              <a:buNone/>
            </a:pPr>
            <a:r>
              <a:rPr lang="da" sz="1200">
                <a:solidFill>
                  <a:srgbClr val="000000"/>
                </a:solidFill>
                <a:highlight>
                  <a:srgbClr val="FFFFFF"/>
                </a:highlight>
              </a:rPr>
              <a:t>Hvad skal jeg undersøge for at kunne svare på det?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spcBef>
                <a:spcPts val="0"/>
              </a:spcBef>
              <a:buNone/>
            </a:pPr>
            <a:r>
              <a:rPr lang="da"/>
              <a:t>2. eksempel - fortsat</a:t>
            </a:r>
          </a:p>
          <a:p>
            <a:pPr lvl="0">
              <a:spcBef>
                <a:spcPts val="0"/>
              </a:spcBef>
              <a:buNone/>
            </a:pPr>
            <a:r>
              <a:t/>
            </a:r>
            <a:endParaRPr/>
          </a:p>
        </p:txBody>
      </p:sp>
      <p:sp>
        <p:nvSpPr>
          <p:cNvPr id="155" name="Shape 155"/>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pPr>
            <a:r>
              <a:rPr lang="da"/>
              <a:t>Hvad er strømforbruget i Danmark?</a:t>
            </a:r>
          </a:p>
          <a:p>
            <a:pPr indent="-228600" lvl="0" marL="457200" rtl="0">
              <a:spcBef>
                <a:spcPts val="0"/>
              </a:spcBef>
            </a:pPr>
            <a:r>
              <a:rPr lang="da"/>
              <a:t>Hvor meget energi producerer en vindmølle? </a:t>
            </a:r>
          </a:p>
          <a:p>
            <a:pPr indent="-228600" lvl="0" marL="457200" rtl="0">
              <a:spcBef>
                <a:spcPts val="0"/>
              </a:spcBef>
            </a:pPr>
            <a:r>
              <a:rPr lang="da"/>
              <a:t>Har vi også adgang til andre energikilder?</a:t>
            </a:r>
          </a:p>
          <a:p>
            <a:pPr indent="-228600" lvl="0" marL="457200" rtl="0">
              <a:spcBef>
                <a:spcPts val="0"/>
              </a:spcBef>
            </a:pPr>
            <a:r>
              <a:rPr lang="da"/>
              <a:t>Hvad så når det ikke blæser?</a:t>
            </a:r>
          </a:p>
          <a:p>
            <a:pPr indent="-228600" lvl="0" marL="457200">
              <a:spcBef>
                <a:spcPts val="0"/>
              </a:spcBef>
            </a:pPr>
            <a:r>
              <a:rPr lang="da"/>
              <a:t>Kan det overhovedet betale sig?</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da"/>
              <a:t> </a:t>
            </a:r>
          </a:p>
        </p:txBody>
      </p:sp>
      <p:sp>
        <p:nvSpPr>
          <p:cNvPr id="161" name="Shape 161"/>
          <p:cNvSpPr txBox="1"/>
          <p:nvPr>
            <p:ph idx="1" type="body"/>
          </p:nvPr>
        </p:nvSpPr>
        <p:spPr>
          <a:xfrm>
            <a:off x="311700" y="156775"/>
            <a:ext cx="8520599" cy="4412100"/>
          </a:xfrm>
          <a:prstGeom prst="rect">
            <a:avLst/>
          </a:prstGeom>
        </p:spPr>
        <p:txBody>
          <a:bodyPr anchorCtr="0" anchor="t" bIns="91425" lIns="91425" rIns="91425" tIns="91425">
            <a:noAutofit/>
          </a:bodyPr>
          <a:lstStyle/>
          <a:p>
            <a:pPr lvl="0">
              <a:spcBef>
                <a:spcPts val="0"/>
              </a:spcBef>
              <a:buNone/>
            </a:pPr>
            <a:r>
              <a:t/>
            </a:r>
            <a:endParaRPr/>
          </a:p>
        </p:txBody>
      </p:sp>
      <p:pic>
        <p:nvPicPr>
          <p:cNvPr id="162" name="Shape 162"/>
          <p:cNvPicPr preferRelativeResize="0"/>
          <p:nvPr/>
        </p:nvPicPr>
        <p:blipFill>
          <a:blip r:embed="rId3">
            <a:alphaModFix/>
          </a:blip>
          <a:stretch>
            <a:fillRect/>
          </a:stretch>
        </p:blipFill>
        <p:spPr>
          <a:xfrm>
            <a:off x="2324100" y="0"/>
            <a:ext cx="4495799" cy="51434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599" cy="572699"/>
          </a:xfrm>
          <a:prstGeom prst="rect">
            <a:avLst/>
          </a:prstGeom>
        </p:spPr>
        <p:txBody>
          <a:bodyPr anchorCtr="0" anchor="t" bIns="91425" lIns="91425" rIns="91425" tIns="91425">
            <a:noAutofit/>
          </a:bodyPr>
          <a:lstStyle/>
          <a:p>
            <a:pPr lvl="0" algn="ctr">
              <a:spcBef>
                <a:spcPts val="0"/>
              </a:spcBef>
              <a:buNone/>
            </a:pPr>
            <a:r>
              <a:rPr lang="da"/>
              <a:t>Formål for faget</a:t>
            </a:r>
          </a:p>
        </p:txBody>
      </p:sp>
      <p:sp>
        <p:nvSpPr>
          <p:cNvPr id="66" name="Shape 66"/>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lnSpc>
                <a:spcPct val="150000"/>
              </a:lnSpc>
              <a:spcBef>
                <a:spcPts val="0"/>
              </a:spcBef>
              <a:spcAft>
                <a:spcPts val="900"/>
              </a:spcAft>
              <a:buNone/>
            </a:pPr>
            <a:r>
              <a:rPr lang="da" sz="1400">
                <a:solidFill>
                  <a:srgbClr val="666666"/>
                </a:solidFill>
                <a:highlight>
                  <a:srgbClr val="FFFFFF"/>
                </a:highlight>
              </a:rPr>
              <a:t>Formålet med undervisningen er, at eleverne udvikler matematiske kompetencer</a:t>
            </a:r>
            <a:r>
              <a:rPr b="1" lang="da" sz="1400">
                <a:solidFill>
                  <a:srgbClr val="666666"/>
                </a:solidFill>
                <a:highlight>
                  <a:srgbClr val="FFFFFF"/>
                </a:highlight>
              </a:rPr>
              <a:t> </a:t>
            </a:r>
            <a:r>
              <a:rPr lang="da" sz="1400">
                <a:solidFill>
                  <a:srgbClr val="666666"/>
                </a:solidFill>
                <a:highlight>
                  <a:srgbClr val="FFFFFF"/>
                </a:highlight>
              </a:rPr>
              <a:t>og opnår viden og kunnen således, at de bliver i stand til at </a:t>
            </a:r>
            <a:r>
              <a:rPr b="1" lang="da" sz="1400">
                <a:solidFill>
                  <a:srgbClr val="666666"/>
                </a:solidFill>
                <a:highlight>
                  <a:srgbClr val="FFFFFF"/>
                </a:highlight>
              </a:rPr>
              <a:t>begå sig hensigtsmæssigt i matematikrelaterede situationer</a:t>
            </a:r>
            <a:r>
              <a:rPr lang="da" sz="1400">
                <a:solidFill>
                  <a:srgbClr val="666666"/>
                </a:solidFill>
                <a:highlight>
                  <a:srgbClr val="FFFFFF"/>
                </a:highlight>
              </a:rPr>
              <a:t> vedrørende dagligliv, samfundsliv og naturforhold.</a:t>
            </a:r>
          </a:p>
          <a:p>
            <a:pPr lvl="0" rtl="0">
              <a:lnSpc>
                <a:spcPct val="150000"/>
              </a:lnSpc>
              <a:spcBef>
                <a:spcPts val="0"/>
              </a:spcBef>
              <a:spcAft>
                <a:spcPts val="900"/>
              </a:spcAft>
              <a:buNone/>
            </a:pPr>
            <a:r>
              <a:rPr lang="da" sz="1400">
                <a:solidFill>
                  <a:srgbClr val="666666"/>
                </a:solidFill>
                <a:highlight>
                  <a:srgbClr val="FFFFFF"/>
                </a:highlight>
              </a:rPr>
              <a:t>Stk. 2. Undervisningen tilrettelægges, så eleverne </a:t>
            </a:r>
            <a:r>
              <a:rPr b="1" lang="da" sz="1400">
                <a:solidFill>
                  <a:srgbClr val="666666"/>
                </a:solidFill>
                <a:highlight>
                  <a:srgbClr val="FFFFFF"/>
                </a:highlight>
              </a:rPr>
              <a:t>selvstændigt</a:t>
            </a:r>
            <a:r>
              <a:rPr lang="da" sz="1400">
                <a:solidFill>
                  <a:srgbClr val="666666"/>
                </a:solidFill>
                <a:highlight>
                  <a:srgbClr val="FFFFFF"/>
                </a:highlight>
              </a:rPr>
              <a:t> og gennem </a:t>
            </a:r>
            <a:r>
              <a:rPr b="1" lang="da" sz="1400">
                <a:solidFill>
                  <a:srgbClr val="666666"/>
                </a:solidFill>
                <a:highlight>
                  <a:srgbClr val="FFFFFF"/>
                </a:highlight>
              </a:rPr>
              <a:t>dialog og samarbejde</a:t>
            </a:r>
            <a:r>
              <a:rPr lang="da" sz="1400">
                <a:solidFill>
                  <a:srgbClr val="666666"/>
                </a:solidFill>
                <a:highlight>
                  <a:srgbClr val="FFFFFF"/>
                </a:highlight>
              </a:rPr>
              <a:t> med andre kan </a:t>
            </a:r>
            <a:r>
              <a:rPr b="1" lang="da" sz="1400">
                <a:solidFill>
                  <a:srgbClr val="666666"/>
                </a:solidFill>
                <a:highlight>
                  <a:srgbClr val="FFFFFF"/>
                </a:highlight>
              </a:rPr>
              <a:t>erfare</a:t>
            </a:r>
            <a:r>
              <a:rPr lang="da" sz="1400">
                <a:solidFill>
                  <a:srgbClr val="666666"/>
                </a:solidFill>
                <a:highlight>
                  <a:srgbClr val="FFFFFF"/>
                </a:highlight>
              </a:rPr>
              <a:t>, at arbejdet med matematik fordrer og fremmer </a:t>
            </a:r>
            <a:r>
              <a:rPr b="1" lang="da" sz="1400">
                <a:solidFill>
                  <a:srgbClr val="666666"/>
                </a:solidFill>
                <a:highlight>
                  <a:srgbClr val="FFFFFF"/>
                </a:highlight>
              </a:rPr>
              <a:t>kreativ virksomhed</a:t>
            </a:r>
            <a:r>
              <a:rPr lang="da" sz="1400">
                <a:solidFill>
                  <a:srgbClr val="666666"/>
                </a:solidFill>
                <a:highlight>
                  <a:srgbClr val="FFFFFF"/>
                </a:highlight>
              </a:rPr>
              <a:t>, og at matematik rummer redskaber til </a:t>
            </a:r>
            <a:r>
              <a:rPr b="1" lang="da" sz="1400">
                <a:solidFill>
                  <a:srgbClr val="666666"/>
                </a:solidFill>
                <a:highlight>
                  <a:srgbClr val="FFFFFF"/>
                </a:highlight>
              </a:rPr>
              <a:t>problemløsning, argumentation og kommunikation.</a:t>
            </a:r>
          </a:p>
          <a:p>
            <a:pPr lvl="0" rtl="0">
              <a:lnSpc>
                <a:spcPct val="150000"/>
              </a:lnSpc>
              <a:spcBef>
                <a:spcPts val="0"/>
              </a:spcBef>
              <a:spcAft>
                <a:spcPts val="900"/>
              </a:spcAft>
              <a:buNone/>
            </a:pPr>
            <a:r>
              <a:rPr lang="da" sz="1400">
                <a:solidFill>
                  <a:srgbClr val="666666"/>
                </a:solidFill>
                <a:highlight>
                  <a:srgbClr val="FFFFFF"/>
                </a:highlight>
              </a:rPr>
              <a:t>Stk. 3. Undervisningen skal medvirke til, at eleverne oplever og erkender matematikkens rolle i en kulturel og samfundsmæssig sammenhæng, og at eleverne kan forholde sig vurderende til matematikkens anvendelse med henblik på at tage ansvar og øve indflydelse i et demokratisk fællesskab.</a:t>
            </a:r>
          </a:p>
          <a:p>
            <a:pPr lvl="0">
              <a:spcBef>
                <a:spcPts val="0"/>
              </a:spcBef>
              <a:buNone/>
            </a:pPr>
            <a:r>
              <a:t/>
            </a:r>
            <a:endParaRPr sz="140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599" cy="937500"/>
          </a:xfrm>
          <a:prstGeom prst="rect">
            <a:avLst/>
          </a:prstGeom>
        </p:spPr>
        <p:txBody>
          <a:bodyPr anchorCtr="0" anchor="t" bIns="91425" lIns="91425" rIns="91425" tIns="91425">
            <a:noAutofit/>
          </a:bodyPr>
          <a:lstStyle/>
          <a:p>
            <a:pPr lvl="0" algn="ctr">
              <a:spcBef>
                <a:spcPts val="0"/>
              </a:spcBef>
              <a:buNone/>
            </a:pPr>
            <a:r>
              <a:rPr lang="da"/>
              <a:t>Eleven kan handle med dømmekraft i komplekse situationer med matematik</a:t>
            </a:r>
          </a:p>
        </p:txBody>
      </p:sp>
      <p:sp>
        <p:nvSpPr>
          <p:cNvPr id="72" name="Shape 72"/>
          <p:cNvSpPr txBox="1"/>
          <p:nvPr>
            <p:ph idx="1" type="body"/>
          </p:nvPr>
        </p:nvSpPr>
        <p:spPr>
          <a:xfrm>
            <a:off x="311700" y="1382525"/>
            <a:ext cx="8520599" cy="3186300"/>
          </a:xfrm>
          <a:prstGeom prst="rect">
            <a:avLst/>
          </a:prstGeom>
        </p:spPr>
        <p:txBody>
          <a:bodyPr anchorCtr="0" anchor="t" bIns="91425" lIns="91425" rIns="91425" tIns="91425">
            <a:noAutofit/>
          </a:bodyPr>
          <a:lstStyle/>
          <a:p>
            <a:pPr lvl="0" rtl="0" algn="ctr">
              <a:spcBef>
                <a:spcPts val="0"/>
              </a:spcBef>
              <a:buNone/>
            </a:pPr>
            <a:r>
              <a:t/>
            </a:r>
            <a:endParaRPr/>
          </a:p>
          <a:p>
            <a:pPr lvl="0" rtl="0" algn="ctr">
              <a:spcBef>
                <a:spcPts val="0"/>
              </a:spcBef>
              <a:buNone/>
            </a:pPr>
            <a:r>
              <a:rPr lang="da"/>
              <a:t>Vi vil uddanne mennesker der kan designe fremtidens møbler, huse, broer etc.</a:t>
            </a:r>
          </a:p>
          <a:p>
            <a:pPr lvl="0" algn="ctr">
              <a:spcBef>
                <a:spcPts val="0"/>
              </a:spcBef>
              <a:buNone/>
            </a:pPr>
            <a:r>
              <a:rPr lang="da"/>
              <a:t>Ikke blot mennesker der kan samle møbler fra IKEA!</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311700" y="445025"/>
            <a:ext cx="8520599" cy="572699"/>
          </a:xfrm>
          <a:prstGeom prst="rect">
            <a:avLst/>
          </a:prstGeom>
        </p:spPr>
        <p:txBody>
          <a:bodyPr anchorCtr="0" anchor="t" bIns="91425" lIns="91425" rIns="91425" tIns="91425">
            <a:noAutofit/>
          </a:bodyPr>
          <a:lstStyle/>
          <a:p>
            <a:pPr lvl="0" algn="ctr">
              <a:spcBef>
                <a:spcPts val="0"/>
              </a:spcBef>
              <a:buNone/>
            </a:pPr>
            <a:r>
              <a:rPr lang="da"/>
              <a:t>Problemstilling</a:t>
            </a:r>
          </a:p>
        </p:txBody>
      </p:sp>
      <p:sp>
        <p:nvSpPr>
          <p:cNvPr id="78" name="Shape 78"/>
          <p:cNvSpPr txBox="1"/>
          <p:nvPr>
            <p:ph idx="1" type="body"/>
          </p:nvPr>
        </p:nvSpPr>
        <p:spPr>
          <a:xfrm>
            <a:off x="311700" y="1152475"/>
            <a:ext cx="8520599" cy="38646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algn="ctr">
              <a:spcBef>
                <a:spcPts val="0"/>
              </a:spcBef>
              <a:buNone/>
            </a:pPr>
            <a:r>
              <a:rPr lang="da"/>
              <a:t>Find vej fra A til B!</a:t>
            </a:r>
          </a:p>
        </p:txBody>
      </p:sp>
      <p:pic>
        <p:nvPicPr>
          <p:cNvPr id="79" name="Shape 79"/>
          <p:cNvPicPr preferRelativeResize="0"/>
          <p:nvPr/>
        </p:nvPicPr>
        <p:blipFill>
          <a:blip r:embed="rId3">
            <a:alphaModFix/>
          </a:blip>
          <a:stretch>
            <a:fillRect/>
          </a:stretch>
        </p:blipFill>
        <p:spPr>
          <a:xfrm>
            <a:off x="3042437" y="1301550"/>
            <a:ext cx="3059124" cy="262212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da"/>
              <a:t> </a:t>
            </a:r>
          </a:p>
        </p:txBody>
      </p:sp>
      <p:sp>
        <p:nvSpPr>
          <p:cNvPr id="85" name="Shape 85"/>
          <p:cNvSpPr txBox="1"/>
          <p:nvPr>
            <p:ph idx="1" type="body"/>
          </p:nvPr>
        </p:nvSpPr>
        <p:spPr>
          <a:xfrm>
            <a:off x="311700" y="126550"/>
            <a:ext cx="8520599" cy="4442400"/>
          </a:xfrm>
          <a:prstGeom prst="rect">
            <a:avLst/>
          </a:prstGeom>
        </p:spPr>
        <p:txBody>
          <a:bodyPr anchorCtr="0" anchor="t" bIns="91425" lIns="91425" rIns="91425" tIns="91425">
            <a:noAutofit/>
          </a:bodyPr>
          <a:lstStyle/>
          <a:p>
            <a:pPr lvl="0" rtl="0" algn="ctr">
              <a:spcBef>
                <a:spcPts val="0"/>
              </a:spcBef>
              <a:buNone/>
            </a:pPr>
            <a:r>
              <a:rPr lang="da"/>
              <a:t>I morgen står vi i en ny skov!</a:t>
            </a:r>
          </a:p>
          <a:p>
            <a:pPr lvl="0" rtl="0" algn="ctr">
              <a:spcBef>
                <a:spcPts val="0"/>
              </a:spcBef>
              <a:buNone/>
            </a:pPr>
            <a:r>
              <a:t/>
            </a:r>
            <a:endParaRPr/>
          </a:p>
          <a:p>
            <a:pPr lvl="0" rtl="0" algn="ctr">
              <a:spcBef>
                <a:spcPts val="0"/>
              </a:spcBef>
              <a:buNone/>
            </a:pPr>
            <a:r>
              <a:t/>
            </a:r>
            <a:endParaRPr sz="3000"/>
          </a:p>
          <a:p>
            <a:pPr lvl="0" rtl="0" algn="ctr">
              <a:spcBef>
                <a:spcPts val="0"/>
              </a:spcBef>
              <a:buNone/>
            </a:pPr>
            <a:r>
              <a:t/>
            </a:r>
            <a:endParaRPr sz="3000"/>
          </a:p>
          <a:p>
            <a:pPr lvl="0" rtl="0" algn="ctr">
              <a:spcBef>
                <a:spcPts val="0"/>
              </a:spcBef>
              <a:buNone/>
            </a:pPr>
            <a:r>
              <a:t/>
            </a:r>
            <a:endParaRPr sz="3000"/>
          </a:p>
          <a:p>
            <a:pPr lvl="0" rtl="0" algn="ctr">
              <a:spcBef>
                <a:spcPts val="0"/>
              </a:spcBef>
              <a:buNone/>
            </a:pPr>
            <a:r>
              <a:t/>
            </a:r>
            <a:endParaRPr sz="3000"/>
          </a:p>
          <a:p>
            <a:pPr lvl="0" algn="ctr">
              <a:spcBef>
                <a:spcPts val="0"/>
              </a:spcBef>
              <a:buNone/>
            </a:pPr>
            <a:r>
              <a:rPr lang="da" sz="3000"/>
              <a:t>Hvad så?</a:t>
            </a:r>
          </a:p>
        </p:txBody>
      </p:sp>
      <p:pic>
        <p:nvPicPr>
          <p:cNvPr id="86" name="Shape 86"/>
          <p:cNvPicPr preferRelativeResize="0"/>
          <p:nvPr/>
        </p:nvPicPr>
        <p:blipFill>
          <a:blip r:embed="rId3">
            <a:alphaModFix/>
          </a:blip>
          <a:stretch>
            <a:fillRect/>
          </a:stretch>
        </p:blipFill>
        <p:spPr>
          <a:xfrm>
            <a:off x="2953175" y="913025"/>
            <a:ext cx="3237650" cy="277512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pic>
        <p:nvPicPr>
          <p:cNvPr id="91" name="Shape 91"/>
          <p:cNvPicPr preferRelativeResize="0"/>
          <p:nvPr/>
        </p:nvPicPr>
        <p:blipFill rotWithShape="1">
          <a:blip r:embed="rId3">
            <a:alphaModFix/>
          </a:blip>
          <a:srcRect b="-32400" l="-2870" r="2869" t="32400"/>
          <a:stretch/>
        </p:blipFill>
        <p:spPr>
          <a:xfrm>
            <a:off x="6804996" y="560112"/>
            <a:ext cx="2208100" cy="2204200"/>
          </a:xfrm>
          <a:prstGeom prst="rect">
            <a:avLst/>
          </a:prstGeom>
          <a:noFill/>
          <a:ln>
            <a:noFill/>
          </a:ln>
        </p:spPr>
      </p:pic>
      <p:sp>
        <p:nvSpPr>
          <p:cNvPr id="92" name="Shape 92"/>
          <p:cNvSpPr txBox="1"/>
          <p:nvPr>
            <p:ph type="title"/>
          </p:nvPr>
        </p:nvSpPr>
        <p:spPr>
          <a:xfrm>
            <a:off x="0" y="74425"/>
            <a:ext cx="8520599" cy="572699"/>
          </a:xfrm>
          <a:prstGeom prst="rect">
            <a:avLst/>
          </a:prstGeom>
        </p:spPr>
        <p:txBody>
          <a:bodyPr anchorCtr="0" anchor="t" bIns="91425" lIns="91425" rIns="91425" tIns="91425">
            <a:noAutofit/>
          </a:bodyPr>
          <a:lstStyle/>
          <a:p>
            <a:pPr lvl="0" algn="ctr">
              <a:spcBef>
                <a:spcPts val="0"/>
              </a:spcBef>
              <a:buNone/>
            </a:pPr>
            <a:r>
              <a:rPr lang="da"/>
              <a:t>Færdigheder</a:t>
            </a:r>
          </a:p>
        </p:txBody>
      </p:sp>
      <p:sp>
        <p:nvSpPr>
          <p:cNvPr id="93" name="Shape 93"/>
          <p:cNvSpPr txBox="1"/>
          <p:nvPr>
            <p:ph idx="1" type="body"/>
          </p:nvPr>
        </p:nvSpPr>
        <p:spPr>
          <a:xfrm>
            <a:off x="212275" y="723175"/>
            <a:ext cx="8520599" cy="4013400"/>
          </a:xfrm>
          <a:prstGeom prst="rect">
            <a:avLst/>
          </a:prstGeom>
        </p:spPr>
        <p:txBody>
          <a:bodyPr anchorCtr="0" anchor="t" bIns="91425" lIns="91425" rIns="91425" tIns="91425">
            <a:noAutofit/>
          </a:bodyPr>
          <a:lstStyle/>
          <a:p>
            <a:pPr indent="-228600" lvl="0" marL="457200" rtl="0">
              <a:spcBef>
                <a:spcPts val="0"/>
              </a:spcBef>
            </a:pPr>
            <a:r>
              <a:rPr lang="da"/>
              <a:t>At læse</a:t>
            </a:r>
          </a:p>
          <a:p>
            <a:pPr indent="-228600" lvl="0" marL="457200" rtl="0">
              <a:spcBef>
                <a:spcPts val="0"/>
              </a:spcBef>
            </a:pPr>
            <a:r>
              <a:rPr lang="da"/>
              <a:t>Hvordan et kort læses</a:t>
            </a:r>
          </a:p>
          <a:p>
            <a:pPr indent="-228600" lvl="0" marL="457200" rtl="0">
              <a:spcBef>
                <a:spcPts val="0"/>
              </a:spcBef>
            </a:pPr>
            <a:r>
              <a:rPr lang="da"/>
              <a:t>Hvordan man bruger et kompas</a:t>
            </a:r>
          </a:p>
          <a:p>
            <a:pPr lvl="0" rtl="0">
              <a:spcBef>
                <a:spcPts val="0"/>
              </a:spcBef>
              <a:buNone/>
            </a:pPr>
            <a:r>
              <a:t/>
            </a:r>
            <a:endParaRPr/>
          </a:p>
          <a:p>
            <a:pPr lvl="0" rtl="0">
              <a:spcBef>
                <a:spcPts val="0"/>
              </a:spcBef>
              <a:buNone/>
            </a:pPr>
            <a:r>
              <a:rPr lang="da"/>
              <a:t>Færdigheder er </a:t>
            </a:r>
            <a:r>
              <a:rPr b="1" lang="da" u="sng"/>
              <a:t>værktøjer</a:t>
            </a:r>
          </a:p>
          <a:p>
            <a:pPr lvl="0" rtl="0">
              <a:spcBef>
                <a:spcPts val="0"/>
              </a:spcBef>
              <a:buNone/>
            </a:pPr>
            <a:r>
              <a:rPr i="1" lang="da" sz="1200"/>
              <a:t>Kompetencen ligger bl.a i at eleverne selv indser hvornår de skal</a:t>
            </a:r>
          </a:p>
          <a:p>
            <a:pPr lvl="0">
              <a:spcBef>
                <a:spcPts val="0"/>
              </a:spcBef>
              <a:buNone/>
            </a:pPr>
            <a:r>
              <a:rPr i="1" lang="da" sz="1200"/>
              <a:t>bruge hvilke(t) værktøj, at vurdere om de er på rette vej, fejlrette, kommunikere osv.</a:t>
            </a:r>
          </a:p>
        </p:txBody>
      </p:sp>
      <p:pic>
        <p:nvPicPr>
          <p:cNvPr id="94" name="Shape 94"/>
          <p:cNvPicPr preferRelativeResize="0"/>
          <p:nvPr/>
        </p:nvPicPr>
        <p:blipFill>
          <a:blip r:embed="rId4">
            <a:alphaModFix/>
          </a:blip>
          <a:stretch>
            <a:fillRect/>
          </a:stretch>
        </p:blipFill>
        <p:spPr>
          <a:xfrm>
            <a:off x="6477026" y="2879228"/>
            <a:ext cx="2398049" cy="2025949"/>
          </a:xfrm>
          <a:prstGeom prst="rect">
            <a:avLst/>
          </a:prstGeom>
          <a:noFill/>
          <a:ln>
            <a:noFill/>
          </a:ln>
        </p:spPr>
      </p:pic>
      <p:pic>
        <p:nvPicPr>
          <p:cNvPr id="95" name="Shape 95"/>
          <p:cNvPicPr preferRelativeResize="0"/>
          <p:nvPr/>
        </p:nvPicPr>
        <p:blipFill>
          <a:blip r:embed="rId5">
            <a:alphaModFix/>
          </a:blip>
          <a:stretch>
            <a:fillRect/>
          </a:stretch>
        </p:blipFill>
        <p:spPr>
          <a:xfrm>
            <a:off x="4074573" y="752073"/>
            <a:ext cx="2730421" cy="18202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445025"/>
            <a:ext cx="8520599" cy="572699"/>
          </a:xfrm>
          <a:prstGeom prst="rect">
            <a:avLst/>
          </a:prstGeom>
        </p:spPr>
        <p:txBody>
          <a:bodyPr anchorCtr="0" anchor="t" bIns="91425" lIns="91425" rIns="91425" tIns="91425">
            <a:noAutofit/>
          </a:bodyPr>
          <a:lstStyle/>
          <a:p>
            <a:pPr lvl="0" algn="ctr">
              <a:spcBef>
                <a:spcPts val="0"/>
              </a:spcBef>
              <a:buNone/>
            </a:pPr>
            <a:r>
              <a:rPr lang="da"/>
              <a:t>Kompetencer</a:t>
            </a:r>
          </a:p>
        </p:txBody>
      </p:sp>
      <p:sp>
        <p:nvSpPr>
          <p:cNvPr id="101" name="Shape 101"/>
          <p:cNvSpPr txBox="1"/>
          <p:nvPr>
            <p:ph idx="1" type="body"/>
          </p:nvPr>
        </p:nvSpPr>
        <p:spPr>
          <a:xfrm>
            <a:off x="311700" y="1152475"/>
            <a:ext cx="8520599" cy="3722400"/>
          </a:xfrm>
          <a:prstGeom prst="rect">
            <a:avLst/>
          </a:prstGeom>
        </p:spPr>
        <p:txBody>
          <a:bodyPr anchorCtr="0" anchor="t" bIns="91425" lIns="91425" rIns="91425" tIns="91425">
            <a:noAutofit/>
          </a:bodyPr>
          <a:lstStyle/>
          <a:p>
            <a:pPr lvl="0" rtl="0">
              <a:spcBef>
                <a:spcPts val="0"/>
              </a:spcBef>
              <a:buNone/>
            </a:pPr>
            <a:r>
              <a:rPr lang="da" sz="1400"/>
              <a:t>Når eleverne har lært færdighederne (værktøjerne) at kende, skal de træne deres kompetencer.</a:t>
            </a:r>
          </a:p>
          <a:p>
            <a:pPr lvl="0" rtl="0">
              <a:spcBef>
                <a:spcPts val="0"/>
              </a:spcBef>
              <a:buNone/>
            </a:pPr>
            <a:r>
              <a:rPr lang="da" sz="1400"/>
              <a:t>I bund og grund, hvornår skal jeg bruge hvilket værktøj!</a:t>
            </a:r>
          </a:p>
          <a:p>
            <a:pPr lvl="0" rtl="0">
              <a:spcBef>
                <a:spcPts val="0"/>
              </a:spcBef>
              <a:buNone/>
            </a:pPr>
            <a:r>
              <a:rPr lang="da" sz="1400"/>
              <a:t>Learning by doing - prøv dig frem - tidligere erfaring - logik - undersøgende - dialog - samarbejde - argumentation - kommunikation osv.</a:t>
            </a:r>
          </a:p>
          <a:p>
            <a:pPr lvl="0" rtl="0">
              <a:spcBef>
                <a:spcPts val="0"/>
              </a:spcBef>
              <a:buNone/>
            </a:pPr>
            <a:r>
              <a:rPr lang="da" sz="1400">
                <a:solidFill>
                  <a:srgbClr val="404040"/>
                </a:solidFill>
                <a:highlight>
                  <a:srgbClr val="FFFFFF"/>
                </a:highlight>
              </a:rPr>
              <a:t>Der lægges i udstrakt grad op til at eleverne selv skal </a:t>
            </a:r>
            <a:r>
              <a:rPr b="1" lang="da" sz="1400">
                <a:solidFill>
                  <a:srgbClr val="404040"/>
                </a:solidFill>
                <a:highlight>
                  <a:srgbClr val="FFFFFF"/>
                </a:highlight>
              </a:rPr>
              <a:t>gå på opdagelse</a:t>
            </a:r>
            <a:r>
              <a:rPr lang="da" sz="1400">
                <a:solidFill>
                  <a:srgbClr val="404040"/>
                </a:solidFill>
                <a:highlight>
                  <a:srgbClr val="FFFFFF"/>
                </a:highlight>
              </a:rPr>
              <a:t>. Derved bliver eleverne stadigt mere fortrolige med </a:t>
            </a:r>
            <a:r>
              <a:rPr b="1" lang="da" sz="1400">
                <a:solidFill>
                  <a:srgbClr val="404040"/>
                </a:solidFill>
                <a:highlight>
                  <a:srgbClr val="FFFFFF"/>
                </a:highlight>
              </a:rPr>
              <a:t>matematisk tankegang</a:t>
            </a:r>
            <a:r>
              <a:rPr lang="da" sz="1400">
                <a:solidFill>
                  <a:srgbClr val="404040"/>
                </a:solidFill>
                <a:highlight>
                  <a:srgbClr val="FFFFFF"/>
                </a:highlight>
              </a:rPr>
              <a:t>, og vil efterhånden opdage, at </a:t>
            </a:r>
            <a:r>
              <a:rPr i="1" lang="da" sz="1400">
                <a:solidFill>
                  <a:srgbClr val="404040"/>
                </a:solidFill>
                <a:highlight>
                  <a:srgbClr val="FFFFFF"/>
                </a:highlight>
              </a:rPr>
              <a:t>de samme matematiske metoder kan anvendes på vidt forskellige fænomener</a:t>
            </a:r>
          </a:p>
          <a:p>
            <a:pPr lvl="0">
              <a:spcBef>
                <a:spcPts val="0"/>
              </a:spcBef>
              <a:spcAft>
                <a:spcPts val="0"/>
              </a:spcAft>
              <a:buNone/>
            </a:pPr>
            <a:r>
              <a:rPr lang="da" sz="1400"/>
              <a:t>Målet er at de skal kunne løse mest muligt af en opgave selv, i den daglige undervisning, ikke nødvendigvis til ende!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445025"/>
            <a:ext cx="8520599" cy="572699"/>
          </a:xfrm>
          <a:prstGeom prst="rect">
            <a:avLst/>
          </a:prstGeom>
        </p:spPr>
        <p:txBody>
          <a:bodyPr anchorCtr="0" anchor="t" bIns="91425" lIns="91425" rIns="91425" tIns="91425">
            <a:noAutofit/>
          </a:bodyPr>
          <a:lstStyle/>
          <a:p>
            <a:pPr lvl="0" algn="ctr">
              <a:spcBef>
                <a:spcPts val="0"/>
              </a:spcBef>
              <a:buNone/>
            </a:pPr>
            <a:r>
              <a:rPr lang="da"/>
              <a:t>De 6 (8) kompetencer</a:t>
            </a:r>
          </a:p>
        </p:txBody>
      </p:sp>
      <p:sp>
        <p:nvSpPr>
          <p:cNvPr id="107" name="Shape 107"/>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AutoNum type="arabicPeriod"/>
            </a:pPr>
            <a:r>
              <a:rPr b="1" lang="da"/>
              <a:t>Problembehandlingskompetence</a:t>
            </a:r>
          </a:p>
          <a:p>
            <a:pPr indent="-228600" lvl="0" marL="457200" rtl="0">
              <a:spcBef>
                <a:spcPts val="0"/>
              </a:spcBef>
              <a:buAutoNum type="arabicPeriod"/>
            </a:pPr>
            <a:r>
              <a:rPr b="1" lang="da"/>
              <a:t>Tankegangskompetence og ræsonnementskompetence</a:t>
            </a:r>
          </a:p>
          <a:p>
            <a:pPr indent="-228600" lvl="0" marL="457200" rtl="0">
              <a:spcBef>
                <a:spcPts val="0"/>
              </a:spcBef>
              <a:buAutoNum type="arabicPeriod"/>
            </a:pPr>
            <a:r>
              <a:rPr lang="da"/>
              <a:t>Symbolbehandlings-kompetence og repræsentationskompetence</a:t>
            </a:r>
          </a:p>
          <a:p>
            <a:pPr indent="-228600" lvl="0" marL="457200" rtl="0">
              <a:spcBef>
                <a:spcPts val="0"/>
              </a:spcBef>
              <a:buAutoNum type="arabicPeriod"/>
            </a:pPr>
            <a:r>
              <a:rPr lang="da"/>
              <a:t>Hjælpemiddelkompetence</a:t>
            </a:r>
          </a:p>
          <a:p>
            <a:pPr indent="-228600" lvl="0" marL="457200" rtl="0">
              <a:spcBef>
                <a:spcPts val="0"/>
              </a:spcBef>
              <a:buAutoNum type="arabicPeriod"/>
            </a:pPr>
            <a:r>
              <a:rPr lang="da"/>
              <a:t>Kommunikationskompetence</a:t>
            </a:r>
          </a:p>
          <a:p>
            <a:pPr indent="-228600" lvl="0" marL="457200">
              <a:spcBef>
                <a:spcPts val="0"/>
              </a:spcBef>
              <a:buAutoNum type="arabicPeriod"/>
            </a:pPr>
            <a:r>
              <a:rPr b="1" lang="da"/>
              <a:t>Modelleringskompetence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88325"/>
            <a:ext cx="8520599" cy="572699"/>
          </a:xfrm>
          <a:prstGeom prst="rect">
            <a:avLst/>
          </a:prstGeom>
        </p:spPr>
        <p:txBody>
          <a:bodyPr anchorCtr="0" anchor="t" bIns="91425" lIns="91425" rIns="91425" tIns="91425">
            <a:noAutofit/>
          </a:bodyPr>
          <a:lstStyle/>
          <a:p>
            <a:pPr lvl="0">
              <a:spcBef>
                <a:spcPts val="0"/>
              </a:spcBef>
              <a:buNone/>
            </a:pPr>
            <a:r>
              <a:rPr lang="da"/>
              <a:t> </a:t>
            </a:r>
          </a:p>
        </p:txBody>
      </p:sp>
      <p:sp>
        <p:nvSpPr>
          <p:cNvPr id="113" name="Shape 113"/>
          <p:cNvSpPr txBox="1"/>
          <p:nvPr>
            <p:ph idx="1" type="body"/>
          </p:nvPr>
        </p:nvSpPr>
        <p:spPr>
          <a:xfrm>
            <a:off x="311700" y="63275"/>
            <a:ext cx="8520599" cy="4505399"/>
          </a:xfrm>
          <a:prstGeom prst="rect">
            <a:avLst/>
          </a:prstGeom>
        </p:spPr>
        <p:txBody>
          <a:bodyPr anchorCtr="0" anchor="t" bIns="91425" lIns="91425" rIns="91425" tIns="91425">
            <a:noAutofit/>
          </a:bodyPr>
          <a:lstStyle/>
          <a:p>
            <a:pPr lvl="0" rtl="0" algn="ctr">
              <a:spcBef>
                <a:spcPts val="0"/>
              </a:spcBef>
              <a:buNone/>
            </a:pPr>
            <a:r>
              <a:rPr b="1" lang="da" sz="1000"/>
              <a:t>Problembehandling</a:t>
            </a:r>
          </a:p>
          <a:p>
            <a:pPr lvl="0" rtl="0">
              <a:spcBef>
                <a:spcPts val="0"/>
              </a:spcBef>
              <a:buNone/>
            </a:pPr>
            <a:r>
              <a:rPr lang="da" sz="1000"/>
              <a:t>Vedrører </a:t>
            </a:r>
            <a:r>
              <a:rPr b="1" lang="da" sz="1000"/>
              <a:t>løsning og opstilling </a:t>
            </a:r>
            <a:r>
              <a:rPr lang="da" sz="1000"/>
              <a:t>af matematiske problemer, dvs. matematiske spørgsmål, der </a:t>
            </a:r>
            <a:r>
              <a:rPr b="1" lang="da" sz="1000"/>
              <a:t>ikke </a:t>
            </a:r>
            <a:r>
              <a:rPr lang="da" sz="1000"/>
              <a:t>kan besvares udelukkende med </a:t>
            </a:r>
            <a:r>
              <a:rPr b="1" lang="da" sz="1000"/>
              <a:t>rutinemetoder</a:t>
            </a:r>
            <a:r>
              <a:rPr lang="da" sz="1000"/>
              <a:t>. Det er individuelt, om et matematisk spørgsmål udgør et problem for en elev. Et spørgsmål, som for nogle elever udgør et matematisk problem, kan for andre elever være en rutineopgave.</a:t>
            </a:r>
          </a:p>
          <a:p>
            <a:pPr lvl="0" rtl="0">
              <a:spcBef>
                <a:spcPts val="0"/>
              </a:spcBef>
              <a:buNone/>
            </a:pPr>
            <a:r>
              <a:rPr lang="da" sz="1000"/>
              <a:t>I 3. trinforløb skal undervisningen lægge vægt på, at eleverne bliver i stand til </a:t>
            </a:r>
            <a:r>
              <a:rPr b="1" lang="da" sz="1000"/>
              <a:t>selvstændigt at planlægge, gennemføre og vurdere problemløsningsprocesser</a:t>
            </a:r>
            <a:r>
              <a:rPr lang="da" sz="1000"/>
              <a:t>. Denne udvikling har grundlag i elevernes viden om forskellige mulige trin i en problemløsnings proces, bl.a.</a:t>
            </a:r>
          </a:p>
          <a:p>
            <a:pPr lvl="0" rtl="0">
              <a:spcBef>
                <a:spcPts val="0"/>
              </a:spcBef>
              <a:buNone/>
            </a:pPr>
            <a:r>
              <a:rPr lang="da" sz="1000"/>
              <a:t>- </a:t>
            </a:r>
            <a:r>
              <a:rPr b="1" lang="da" sz="1000"/>
              <a:t>Forståelse af problemet</a:t>
            </a:r>
          </a:p>
          <a:p>
            <a:pPr lvl="0" rtl="0">
              <a:spcBef>
                <a:spcPts val="0"/>
              </a:spcBef>
              <a:buNone/>
            </a:pPr>
            <a:r>
              <a:rPr b="1" lang="da" sz="1000"/>
              <a:t>- Afprøvning af mulige problemløsningsstrategier</a:t>
            </a:r>
          </a:p>
          <a:p>
            <a:pPr lvl="0" rtl="0">
              <a:spcBef>
                <a:spcPts val="0"/>
              </a:spcBef>
              <a:buNone/>
            </a:pPr>
            <a:r>
              <a:rPr b="1" lang="da" sz="1000"/>
              <a:t>- Opstilling og vurdering af hypoteser om løsningen</a:t>
            </a:r>
          </a:p>
          <a:p>
            <a:pPr lvl="0" rtl="0">
              <a:spcBef>
                <a:spcPts val="0"/>
              </a:spcBef>
              <a:buNone/>
            </a:pPr>
            <a:r>
              <a:rPr b="1" lang="da" sz="1000"/>
              <a:t>- Gennemførsel af de valgte strategier</a:t>
            </a:r>
          </a:p>
          <a:p>
            <a:pPr lvl="0" rtl="0">
              <a:spcBef>
                <a:spcPts val="0"/>
              </a:spcBef>
              <a:buNone/>
            </a:pPr>
            <a:r>
              <a:rPr b="1" lang="da" sz="1000"/>
              <a:t>- Vurdering af problemets løsning</a:t>
            </a:r>
          </a:p>
          <a:p>
            <a:pPr lvl="0" rtl="0">
              <a:spcBef>
                <a:spcPts val="0"/>
              </a:spcBef>
              <a:buNone/>
            </a:pPr>
            <a:r>
              <a:rPr lang="da" sz="1000"/>
              <a:t>Eleverne skal igennem trinforløbet fortsat udvikle deres viden om og færdigheder i at anvende forskellige strategier til problemløsning. Disse strategier skal bl.a. omfatte reduktion af problemet til et lettere problem.</a:t>
            </a:r>
          </a:p>
          <a:p>
            <a:pPr lvl="0" rtl="0">
              <a:spcBef>
                <a:spcPts val="0"/>
              </a:spcBef>
              <a:buNone/>
            </a:pPr>
            <a:r>
              <a:rPr lang="da" sz="1000"/>
              <a:t>Eleverne skal kunne løse et givent matematisk problem med anvendelse af forskellige strategier.</a:t>
            </a:r>
          </a:p>
          <a:p>
            <a:pPr lvl="0" rtl="0">
              <a:spcBef>
                <a:spcPts val="0"/>
              </a:spcBef>
              <a:buNone/>
            </a:pPr>
            <a:r>
              <a:t/>
            </a:r>
            <a:endParaRPr sz="1000"/>
          </a:p>
          <a:p>
            <a:pPr lvl="0">
              <a:spcBef>
                <a:spcPts val="0"/>
              </a:spcBef>
              <a:buNone/>
            </a:pPr>
            <a:r>
              <a:t/>
            </a:r>
            <a:endParaRPr sz="1000"/>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