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8E236-947B-B04D-96DA-2B3D3B540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Outsourcing og </a:t>
            </a:r>
            <a:r>
              <a:rPr lang="da-DK" dirty="0" err="1"/>
              <a:t>insourcing</a:t>
            </a:r>
            <a:r>
              <a:rPr lang="da-DK" dirty="0"/>
              <a:t> i matematikundervisningen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D58DFE0-C904-4649-A35B-B6C9334352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Dias udviklet på baggrund af </a:t>
            </a:r>
            <a:r>
              <a:rPr lang="da-DK"/>
              <a:t>Niels Grønbæk: </a:t>
            </a:r>
            <a:r>
              <a:rPr lang="da-DK" dirty="0"/>
              <a:t>CAS eller </a:t>
            </a:r>
            <a:r>
              <a:rPr lang="da-DK" dirty="0" err="1"/>
              <a:t>Ka’selv</a:t>
            </a:r>
            <a:r>
              <a:rPr lang="da-DK" dirty="0"/>
              <a:t> i Matematik med it, 2016</a:t>
            </a:r>
          </a:p>
        </p:txBody>
      </p:sp>
    </p:spTree>
    <p:extLst>
      <p:ext uri="{BB962C8B-B14F-4D97-AF65-F5344CB8AC3E}">
        <p14:creationId xmlns:p14="http://schemas.microsoft.com/office/powerpoint/2010/main" val="10740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FEBCD-6339-C049-B0B1-0F0B43D9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det ikke bare noget moderne pjat?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C4A905-F52A-4E4A-A280-F4BC70801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 digitale værktøjer er et moderne vilkår, som vi ikke kan ignorere</a:t>
            </a:r>
          </a:p>
          <a:p>
            <a:r>
              <a:rPr lang="da-DK" dirty="0"/>
              <a:t>Matematik med digitale værktøjer er noget andet end matematik uden digitale værktøjer.</a:t>
            </a:r>
          </a:p>
          <a:p>
            <a:r>
              <a:rPr lang="da-DK" dirty="0"/>
              <a:t>To opmærksomhedspunkter:</a:t>
            </a:r>
          </a:p>
          <a:p>
            <a:pPr lvl="1"/>
            <a:r>
              <a:rPr lang="da-DK" dirty="0"/>
              <a:t>De digitale værktøjer fungerer ikke af sig selv</a:t>
            </a:r>
          </a:p>
          <a:p>
            <a:pPr lvl="1"/>
            <a:r>
              <a:rPr lang="da-DK" dirty="0"/>
              <a:t>Der er ikke noget der er mere værdifuldt end andet (og derfor skal tillæres på den gammeldags maner)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7C07A5DC-49BF-4E48-B9A9-DD467F51D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373" y="4524153"/>
            <a:ext cx="1703266" cy="9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1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63A9C-66A1-ED4A-8066-D6D8EC59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Jamen skal de da </a:t>
            </a:r>
            <a:r>
              <a:rPr lang="da-DK" dirty="0" err="1"/>
              <a:t>slet</a:t>
            </a:r>
            <a:r>
              <a:rPr lang="da-DK" dirty="0"/>
              <a:t> ikke lære noget?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17E8542-C706-AC47-9337-B01B6A917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/>
          <a:lstStyle/>
          <a:p>
            <a:r>
              <a:rPr lang="da-DK" dirty="0"/>
              <a:t>Kerneaktivitet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9E12B1-A3DB-BB4C-9DD4-37C0412668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Da matematiske færdigheder som vi skal indlære. </a:t>
            </a:r>
          </a:p>
          <a:p>
            <a:r>
              <a:rPr lang="da-DK" dirty="0"/>
              <a:t>Sidde </a:t>
            </a:r>
            <a:r>
              <a:rPr lang="da-DK"/>
              <a:t>på rygraden.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5D71E56-A376-6348-8637-644B198EC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/>
          <a:lstStyle/>
          <a:p>
            <a:r>
              <a:rPr lang="da-DK" dirty="0"/>
              <a:t>Ikke-kerneaktivitet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7850C8C-AF5A-B143-9A63-A7ABC8E2B5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Kan klares nemmere og hurtigere med it</a:t>
            </a:r>
          </a:p>
          <a:p>
            <a:r>
              <a:rPr lang="da-DK" dirty="0"/>
              <a:t>Frigiver tid til andre overvejelser</a:t>
            </a:r>
          </a:p>
        </p:txBody>
      </p:sp>
      <p:pic>
        <p:nvPicPr>
          <p:cNvPr id="7" name="Billede 7">
            <a:extLst>
              <a:ext uri="{FF2B5EF4-FFF2-40B4-BE49-F238E27FC236}">
                <a16:creationId xmlns:a16="http://schemas.microsoft.com/office/drawing/2014/main" id="{33C8B35B-810E-4947-9138-FD7121C9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57" y="4000536"/>
            <a:ext cx="4826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8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12805-A9F4-7B4F-8FD6-BB4866A6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Inde eller ude?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3D15C2-8F0A-1D47-9558-0A9C69E3E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Insourcing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9AB8832-152D-6E4C-B575-BE9F24BD3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3617" y="2548966"/>
            <a:ext cx="4342893" cy="3354060"/>
          </a:xfrm>
        </p:spPr>
        <p:txBody>
          <a:bodyPr/>
          <a:lstStyle/>
          <a:p>
            <a:r>
              <a:rPr lang="da-DK" dirty="0"/>
              <a:t>Vi har kontrol med aktiviteten </a:t>
            </a:r>
          </a:p>
          <a:p>
            <a:r>
              <a:rPr lang="da-DK" dirty="0"/>
              <a:t>Det vi gør bedre uden it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1B6B14A-3A60-5E44-9003-93E62D719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Outsourcing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F351D78-99D3-AB44-B86E-2E29B3E1D4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Afkald på kontrol</a:t>
            </a:r>
          </a:p>
          <a:p>
            <a:r>
              <a:rPr lang="da-DK" dirty="0"/>
              <a:t>Det it gør bedre end os</a:t>
            </a:r>
          </a:p>
          <a:p>
            <a:r>
              <a:rPr lang="da-DK" dirty="0"/>
              <a:t>Læring skal altså blive bedre ved outsourcing</a:t>
            </a:r>
          </a:p>
        </p:txBody>
      </p:sp>
      <p:pic>
        <p:nvPicPr>
          <p:cNvPr id="7" name="Billede 7">
            <a:extLst>
              <a:ext uri="{FF2B5EF4-FFF2-40B4-BE49-F238E27FC236}">
                <a16:creationId xmlns:a16="http://schemas.microsoft.com/office/drawing/2014/main" id="{45C3983D-87B7-6B4D-A789-A00FE5E32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417" y="4271431"/>
            <a:ext cx="2984500" cy="18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5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6C2D0-8621-2A4A-AE02-B5C767DF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20" y="608991"/>
            <a:ext cx="8911687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800" dirty="0"/>
              <a:t>Har du overvejet?</a:t>
            </a:r>
            <a:br>
              <a:rPr lang="da-DK" sz="2800" dirty="0"/>
            </a:br>
            <a:r>
              <a:rPr lang="da-DK" sz="2800" dirty="0"/>
              <a:t>Diskuter følgende</a:t>
            </a:r>
            <a:br>
              <a:rPr lang="da-DK" sz="2800" dirty="0"/>
            </a:br>
            <a:r>
              <a:rPr lang="da-DK" sz="2800" dirty="0"/>
              <a:t> i </a:t>
            </a:r>
            <a:r>
              <a:rPr lang="da-DK" sz="2800" dirty="0" err="1"/>
              <a:t>fagteamet</a:t>
            </a:r>
            <a:endParaRPr lang="da-DK" sz="28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C00D9A5-6925-6D4F-AE2C-82D7F88C78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33600"/>
            <a:ext cx="5122863" cy="3759200"/>
          </a:xfrm>
        </p:spPr>
        <p:txBody>
          <a:bodyPr>
            <a:normAutofit/>
          </a:bodyPr>
          <a:lstStyle/>
          <a:p>
            <a:r>
              <a:rPr lang="da-DK" dirty="0"/>
              <a:t>Hvilke aktiviteter anser </a:t>
            </a:r>
            <a:r>
              <a:rPr lang="da-DK"/>
              <a:t>vi for kerneaktiviteter</a:t>
            </a:r>
            <a:r>
              <a:rPr lang="da-DK" dirty="0"/>
              <a:t>?</a:t>
            </a:r>
          </a:p>
          <a:p>
            <a:r>
              <a:rPr lang="da-DK" dirty="0"/>
              <a:t>Diskuter om multiplikation er en kerneaktivitet?</a:t>
            </a:r>
          </a:p>
          <a:p>
            <a:r>
              <a:rPr lang="da-DK" dirty="0"/>
              <a:t>Kan dele af multiplikation outsources?</a:t>
            </a:r>
          </a:p>
          <a:p>
            <a:r>
              <a:rPr lang="da-DK" dirty="0"/>
              <a:t>Hvor store tal skal man kunne multiplicere i hånden?</a:t>
            </a:r>
          </a:p>
          <a:p>
            <a:r>
              <a:rPr lang="da-DK" dirty="0"/>
              <a:t>Hvornår er det okay at benytte et digitalt værktøj?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Billede 7">
            <a:extLst>
              <a:ext uri="{FF2B5EF4-FFF2-40B4-BE49-F238E27FC236}">
                <a16:creationId xmlns:a16="http://schemas.microsoft.com/office/drawing/2014/main" id="{D06E2A68-9D30-1343-A28A-B7F20DBA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856" y="645106"/>
            <a:ext cx="524774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E19424-ADF4-E64A-8329-A1687C61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Hvad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gør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jeg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så</a:t>
            </a:r>
            <a:r>
              <a:rPr lang="en-US" sz="4000" dirty="0">
                <a:solidFill>
                  <a:srgbClr val="FEFFFF"/>
                </a:solidFill>
              </a:rPr>
              <a:t> nu?</a:t>
            </a:r>
            <a:br>
              <a:rPr lang="da-DK" sz="4000" dirty="0">
                <a:solidFill>
                  <a:srgbClr val="FEFFFF"/>
                </a:solidFill>
              </a:rPr>
            </a:br>
            <a:r>
              <a:rPr lang="da-DK" sz="2000" dirty="0">
                <a:solidFill>
                  <a:srgbClr val="FEFFFF"/>
                </a:solidFill>
              </a:rPr>
              <a:t>Husk tilbage på din seneste undervisningslektion i matematik</a:t>
            </a:r>
            <a:br>
              <a:rPr lang="da-DK" sz="2000" dirty="0">
                <a:solidFill>
                  <a:srgbClr val="FEFFFF"/>
                </a:solidFill>
              </a:rPr>
            </a:br>
            <a:r>
              <a:rPr lang="da-DK" sz="2000" dirty="0">
                <a:solidFill>
                  <a:srgbClr val="FEFFFF"/>
                </a:solidFill>
              </a:rPr>
              <a:t>Var der emner der kunne outsources?</a:t>
            </a:r>
            <a:br>
              <a:rPr lang="da-DK" sz="2000" dirty="0">
                <a:solidFill>
                  <a:srgbClr val="FEFFFF"/>
                </a:solidFill>
              </a:rPr>
            </a:br>
            <a:r>
              <a:rPr lang="da-DK" sz="2000" dirty="0">
                <a:solidFill>
                  <a:srgbClr val="FEFFFF"/>
                </a:solidFill>
              </a:rPr>
              <a:t>Hvilket emner outsourcer du normalt?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Billede 3">
            <a:extLst>
              <a:ext uri="{FF2B5EF4-FFF2-40B4-BE49-F238E27FC236}">
                <a16:creationId xmlns:a16="http://schemas.microsoft.com/office/drawing/2014/main" id="{5FEA28A6-CD11-A944-8C4F-911A35AA4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80"/>
          <a:stretch/>
        </p:blipFill>
        <p:spPr>
          <a:xfrm>
            <a:off x="5587994" y="1317463"/>
            <a:ext cx="5630280" cy="42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3289BF-CE96-8F45-97A0-87C4720C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Så skal der være fest!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2E6D5A5-16F7-4E49-8F96-3B02E9E45B95}"/>
              </a:ext>
            </a:extLst>
          </p:cNvPr>
          <p:cNvSpPr txBox="1"/>
          <p:nvPr/>
        </p:nvSpPr>
        <p:spPr>
          <a:xfrm>
            <a:off x="649225" y="2133600"/>
            <a:ext cx="5122652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Diskuter hvilke overvejelse du gør dig før du udvælger aktiviteter i et matematikforløb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Hvilke digitale værktøjer kan understøtte læringsmålene for forløbet?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Hvordan kan du indtænke TPACK i den daglige undervisning?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Planlæg i samarbejde med kollegaerne dit næste forløb i matematik, med udgangspunkt i TPACK og insourcing/outsourcing.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5E669690-4EE8-A642-8A52-1B4A3DA4A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115587"/>
            <a:ext cx="5451627" cy="4306784"/>
          </a:xfrm>
          <a:prstGeom prst="rect">
            <a:avLst/>
          </a:prstGeom>
        </p:spPr>
      </p:pic>
      <p:sp>
        <p:nvSpPr>
          <p:cNvPr id="95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80894"/>
      </p:ext>
    </p:extLst>
  </p:cSld>
  <p:clrMapOvr>
    <a:masterClrMapping/>
  </p:clrMapOvr>
</p:sld>
</file>

<file path=ppt/theme/theme1.xml><?xml version="1.0" encoding="utf-8"?>
<a:theme xmlns:a="http://schemas.openxmlformats.org/drawingml/2006/main" name="Vis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8" baseType="lpstr">
      <vt:lpstr>Visk</vt:lpstr>
      <vt:lpstr>Outsourcing og insourcing i matematikundervisningen</vt:lpstr>
      <vt:lpstr>Er det ikke bare noget moderne pjat?</vt:lpstr>
      <vt:lpstr>Jamen skal de da slet ikke lære noget?</vt:lpstr>
      <vt:lpstr>Inde eller ude?</vt:lpstr>
      <vt:lpstr>Har du overvejet? Diskuter følgende  i fagteamet</vt:lpstr>
      <vt:lpstr>Hvad gør jeg så nu? Husk tilbage på din seneste undervisningslektion i matematik Var der emner der kunne outsources? Hvilket emner outsourcer du normalt?</vt:lpstr>
      <vt:lpstr>Så skal der være fest!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Outsourcing og insourcing i matematikundervisningen</dc:title>
  <dc:creator>Vibeke Lemming Høy</dc:creator>
  <cp:lastModifiedBy>Vibeke Lemming Høy</cp:lastModifiedBy>
  <cp:revision>5</cp:revision>
  <dcterms:created xsi:type="dcterms:W3CDTF">2018-12-02T11:36:01Z</dcterms:created>
  <dcterms:modified xsi:type="dcterms:W3CDTF">2018-12-10T07:35:02Z</dcterms:modified>
</cp:coreProperties>
</file>